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74134-D9BD-41C6-9685-7CF6A7393B61}" type="datetimeFigureOut">
              <a:rPr lang="en-US" smtClean="0"/>
              <a:pPr/>
              <a:t>11/24/2020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10E58-37E5-4C84-81FD-FFE90764B3CD}" type="slidenum">
              <a:rPr lang="en-US" smtClean="0"/>
              <a:pPr/>
              <a:t>‹#›</a:t>
            </a:fld>
            <a:endParaRPr lang="en-US"/>
          </a:p>
        </p:txBody>
      </p:sp>
    </p:spTree>
    <p:extLst>
      <p:ext uri="{BB962C8B-B14F-4D97-AF65-F5344CB8AC3E}">
        <p14:creationId xmlns:p14="http://schemas.microsoft.com/office/powerpoint/2010/main" val="88353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EA27C68-DB52-480B-AE0E-0C8E12584A7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45D502-B7E8-4BDF-9B85-A7029CCF7C66}"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DEPARTMENT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BC4ED-2D08-4809-84B6-748F749077B4}"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DEPARTMENT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8A94E-D210-40FC-BFCE-DCAE94621B50}"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DEPARTMENT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FD7F7-D1F3-4D67-AA32-28356421CD19}"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DEPARTMENT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75EEA4-B208-4483-8088-3AD0FF119733}" type="datetime1">
              <a:rPr lang="en-US" smtClean="0"/>
              <a:pPr/>
              <a:t>11/24/2020</a:t>
            </a:fld>
            <a:endParaRPr lang="en-US"/>
          </a:p>
        </p:txBody>
      </p:sp>
      <p:sp>
        <p:nvSpPr>
          <p:cNvPr id="5" name="Footer Placeholder 4"/>
          <p:cNvSpPr>
            <a:spLocks noGrp="1"/>
          </p:cNvSpPr>
          <p:nvPr>
            <p:ph type="ftr" sz="quarter" idx="11"/>
          </p:nvPr>
        </p:nvSpPr>
        <p:spPr/>
        <p:txBody>
          <a:bodyPr/>
          <a:lstStyle/>
          <a:p>
            <a:r>
              <a:rPr lang="en-IN" smtClean="0"/>
              <a:t>SARADA KRISHNA HOMOEOPATHIC MEDICAL COLLEGE, DEPARTMENT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5F3AF5-B5C5-4FD2-9EE6-E11DB52B2B61}" type="datetime1">
              <a:rPr lang="en-US" smtClean="0"/>
              <a:pPr/>
              <a:t>11/24/2020</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DEPARTMENT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20924-E9F2-42B2-8DFC-324C068CC262}" type="datetime1">
              <a:rPr lang="en-US" smtClean="0"/>
              <a:pPr/>
              <a:t>11/24/2020</a:t>
            </a:fld>
            <a:endParaRPr lang="en-US"/>
          </a:p>
        </p:txBody>
      </p:sp>
      <p:sp>
        <p:nvSpPr>
          <p:cNvPr id="8" name="Footer Placeholder 7"/>
          <p:cNvSpPr>
            <a:spLocks noGrp="1"/>
          </p:cNvSpPr>
          <p:nvPr>
            <p:ph type="ftr" sz="quarter" idx="11"/>
          </p:nvPr>
        </p:nvSpPr>
        <p:spPr/>
        <p:txBody>
          <a:bodyPr/>
          <a:lstStyle/>
          <a:p>
            <a:r>
              <a:rPr lang="en-IN" smtClean="0"/>
              <a:t>SARADA KRISHNA HOMOEOPATHIC MEDICAL COLLEGE, DEPARTMENT OF 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23106B-F8EC-43F2-9494-411C7E7F55E9}" type="datetime1">
              <a:rPr lang="en-US" smtClean="0"/>
              <a:pPr/>
              <a:t>11/24/2020</a:t>
            </a:fld>
            <a:endParaRPr lang="en-US"/>
          </a:p>
        </p:txBody>
      </p:sp>
      <p:sp>
        <p:nvSpPr>
          <p:cNvPr id="4" name="Footer Placeholder 3"/>
          <p:cNvSpPr>
            <a:spLocks noGrp="1"/>
          </p:cNvSpPr>
          <p:nvPr>
            <p:ph type="ftr" sz="quarter" idx="11"/>
          </p:nvPr>
        </p:nvSpPr>
        <p:spPr/>
        <p:txBody>
          <a:bodyPr/>
          <a:lstStyle/>
          <a:p>
            <a:r>
              <a:rPr lang="en-IN" smtClean="0"/>
              <a:t>SARADA KRISHNA HOMOEOPATHIC MEDICAL COLLEGE, DEPARTMENT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EE2C5-AEDA-4AF2-9CAF-02D9AAEFEBA5}" type="datetime1">
              <a:rPr lang="en-US" smtClean="0"/>
              <a:pPr/>
              <a:t>11/24/2020</a:t>
            </a:fld>
            <a:endParaRPr lang="en-US"/>
          </a:p>
        </p:txBody>
      </p:sp>
      <p:sp>
        <p:nvSpPr>
          <p:cNvPr id="3" name="Footer Placeholder 2"/>
          <p:cNvSpPr>
            <a:spLocks noGrp="1"/>
          </p:cNvSpPr>
          <p:nvPr>
            <p:ph type="ftr" sz="quarter" idx="11"/>
          </p:nvPr>
        </p:nvSpPr>
        <p:spPr/>
        <p:txBody>
          <a:bodyPr/>
          <a:lstStyle/>
          <a:p>
            <a:r>
              <a:rPr lang="en-IN" smtClean="0"/>
              <a:t>SARADA KRISHNA HOMOEOPATHIC MEDICAL COLLEGE, DEPARTMENT OF 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38EF49-D07F-4948-BD24-86F29AE35B24}" type="datetime1">
              <a:rPr lang="en-US" smtClean="0"/>
              <a:pPr/>
              <a:t>11/24/2020</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DEPARTMENT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44C47-5881-4F1A-94C7-9E7AD9C53CBA}" type="datetime1">
              <a:rPr lang="en-US" smtClean="0"/>
              <a:pPr/>
              <a:t>11/24/2020</a:t>
            </a:fld>
            <a:endParaRPr lang="en-US"/>
          </a:p>
        </p:txBody>
      </p:sp>
      <p:sp>
        <p:nvSpPr>
          <p:cNvPr id="6" name="Footer Placeholder 5"/>
          <p:cNvSpPr>
            <a:spLocks noGrp="1"/>
          </p:cNvSpPr>
          <p:nvPr>
            <p:ph type="ftr" sz="quarter" idx="11"/>
          </p:nvPr>
        </p:nvSpPr>
        <p:spPr/>
        <p:txBody>
          <a:bodyPr/>
          <a:lstStyle/>
          <a:p>
            <a:r>
              <a:rPr lang="en-IN" smtClean="0"/>
              <a:t>SARADA KRISHNA HOMOEOPATHIC MEDICAL COLLEGE, DEPARTMENT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t="-44000" b="-4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20296-D3CF-4025-9FED-F648F3D898B5}" type="datetime1">
              <a:rPr lang="en-US" smtClean="0"/>
              <a:pPr/>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SARADA KRISHNA HOMOEOPATHIC MEDICAL COLLEGE, DEPARTMENT OF REPERTORY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i="1" u="sng" dirty="0" smtClean="0">
                <a:latin typeface="Times New Roman" pitchFamily="18" charset="0"/>
                <a:cs typeface="Times New Roman" pitchFamily="18" charset="0"/>
              </a:rPr>
              <a:t>CLASSIFICATION  </a:t>
            </a:r>
            <a:br>
              <a:rPr lang="en-US" sz="6000" b="1" i="1" u="sng" dirty="0" smtClean="0">
                <a:latin typeface="Times New Roman" pitchFamily="18" charset="0"/>
                <a:cs typeface="Times New Roman" pitchFamily="18" charset="0"/>
              </a:rPr>
            </a:br>
            <a:r>
              <a:rPr lang="en-US" sz="6000" b="1" i="1" u="sng" dirty="0" smtClean="0">
                <a:latin typeface="Times New Roman" pitchFamily="18" charset="0"/>
                <a:cs typeface="Times New Roman" pitchFamily="18" charset="0"/>
              </a:rPr>
              <a:t>OF </a:t>
            </a:r>
            <a:br>
              <a:rPr lang="en-US" sz="6000" b="1" i="1" u="sng" dirty="0" smtClean="0">
                <a:latin typeface="Times New Roman" pitchFamily="18" charset="0"/>
                <a:cs typeface="Times New Roman" pitchFamily="18" charset="0"/>
              </a:rPr>
            </a:br>
            <a:r>
              <a:rPr lang="en-US" sz="6000" b="1" i="1" u="sng" dirty="0" smtClean="0">
                <a:latin typeface="Times New Roman" pitchFamily="18" charset="0"/>
                <a:cs typeface="Times New Roman" pitchFamily="18" charset="0"/>
              </a:rPr>
              <a:t> REPERTORIES </a:t>
            </a:r>
            <a:endParaRPr lang="en-US" sz="6000" b="1" i="1" u="sng" dirty="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IN" smtClean="0"/>
              <a:t>SARADA KRISHNA HOMOEOPATHIC MEDICAL COLLEGE, DEPARTMENT OF REPERTORY</a:t>
            </a:r>
            <a:endParaRPr lang="en-US"/>
          </a:p>
        </p:txBody>
      </p:sp>
      <p:sp>
        <p:nvSpPr>
          <p:cNvPr id="4" name="TextBox 2"/>
          <p:cNvSpPr txBox="1">
            <a:spLocks noGrp="1"/>
          </p:cNvSpPr>
          <p:nvPr>
            <p:ph type="subTitle" idx="1"/>
          </p:nvPr>
        </p:nvSpPr>
        <p:spPr>
          <a:xfrm>
            <a:off x="3491880" y="4797152"/>
            <a:ext cx="6400800" cy="1366528"/>
          </a:xfrm>
          <a:prstGeom prst="rect">
            <a:avLst/>
          </a:prstGeom>
          <a:noFill/>
        </p:spPr>
        <p:txBody>
          <a:bodyPr vert="horz" wrap="square" lIns="91440" tIns="45720" rIns="91440" bIns="45720" rtlCol="0">
            <a:sp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smtClean="0">
                <a:solidFill>
                  <a:srgbClr val="FF0000"/>
                </a:solidFill>
                <a:latin typeface="Times New Roman" panose="02020603050405020304" pitchFamily="18" charset="0"/>
                <a:cs typeface="Times New Roman" panose="02020603050405020304" pitchFamily="18" charset="0"/>
              </a:rPr>
              <a:t>Dr. V. SATHISH KUMAR, M.D (</a:t>
            </a:r>
            <a:r>
              <a:rPr lang="en-US" sz="1800" dirty="0" err="1" smtClean="0">
                <a:solidFill>
                  <a:srgbClr val="FF0000"/>
                </a:solidFill>
                <a:latin typeface="Times New Roman" panose="02020603050405020304" pitchFamily="18" charset="0"/>
                <a:cs typeface="Times New Roman" panose="02020603050405020304" pitchFamily="18" charset="0"/>
              </a:rPr>
              <a:t>Hom</a:t>
            </a:r>
            <a:r>
              <a:rPr lang="en-US" sz="1800" dirty="0" smtClean="0">
                <a:solidFill>
                  <a:srgbClr val="FF0000"/>
                </a:solidFill>
                <a:latin typeface="Times New Roman" panose="02020603050405020304" pitchFamily="18" charset="0"/>
                <a:cs typeface="Times New Roman" panose="02020603050405020304" pitchFamily="18" charset="0"/>
              </a:rPr>
              <a:t>)</a:t>
            </a:r>
          </a:p>
          <a:p>
            <a:r>
              <a:rPr lang="en-US" sz="1800" dirty="0" smtClean="0">
                <a:solidFill>
                  <a:srgbClr val="FF0000"/>
                </a:solidFill>
                <a:latin typeface="Times New Roman" panose="02020603050405020304" pitchFamily="18" charset="0"/>
                <a:cs typeface="Times New Roman" panose="02020603050405020304" pitchFamily="18" charset="0"/>
              </a:rPr>
              <a:t>HOD and Professor, Department of Repertory</a:t>
            </a:r>
          </a:p>
          <a:p>
            <a:r>
              <a:rPr lang="en-US" sz="1800" dirty="0" err="1" smtClean="0">
                <a:solidFill>
                  <a:srgbClr val="FF0000"/>
                </a:solidFill>
                <a:latin typeface="Times New Roman" panose="02020603050405020304" pitchFamily="18" charset="0"/>
                <a:cs typeface="Times New Roman" panose="02020603050405020304" pitchFamily="18" charset="0"/>
              </a:rPr>
              <a:t>Sarada</a:t>
            </a:r>
            <a:r>
              <a:rPr lang="en-US" sz="1800" dirty="0" smtClean="0">
                <a:solidFill>
                  <a:srgbClr val="FF0000"/>
                </a:solidFill>
                <a:latin typeface="Times New Roman" panose="02020603050405020304" pitchFamily="18" charset="0"/>
                <a:cs typeface="Times New Roman" panose="02020603050405020304" pitchFamily="18" charset="0"/>
              </a:rPr>
              <a:t> Krishna Homoeopathic Medical College</a:t>
            </a:r>
          </a:p>
          <a:p>
            <a:r>
              <a:rPr lang="en-US" sz="1800" dirty="0" err="1" smtClean="0">
                <a:solidFill>
                  <a:srgbClr val="FF0000"/>
                </a:solidFill>
                <a:latin typeface="Times New Roman" panose="02020603050405020304" pitchFamily="18" charset="0"/>
                <a:cs typeface="Times New Roman" panose="02020603050405020304" pitchFamily="18" charset="0"/>
              </a:rPr>
              <a:t>Kulasekharam</a:t>
            </a:r>
            <a:endParaRPr lang="en-IN" sz="1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7"/>
          <p:cNvSpPr>
            <a:spLocks noGrp="1" noChangeArrowheads="1"/>
          </p:cNvSpPr>
          <p:nvPr>
            <p:ph type="subTitle" idx="1"/>
          </p:nvPr>
        </p:nvSpPr>
        <p:spPr>
          <a:xfrm>
            <a:off x="0" y="0"/>
            <a:ext cx="9144000" cy="6858000"/>
          </a:xfrm>
        </p:spPr>
        <p:txBody>
          <a:bodyPr/>
          <a:lstStyle/>
          <a:p>
            <a:endParaRPr lang="en-US" dirty="0" smtClean="0">
              <a:solidFill>
                <a:srgbClr val="0000CC"/>
              </a:solidFill>
            </a:endParaRPr>
          </a:p>
        </p:txBody>
      </p:sp>
      <p:sp>
        <p:nvSpPr>
          <p:cNvPr id="54279" name="WordArt 1031"/>
          <p:cNvSpPr>
            <a:spLocks noChangeArrowheads="1" noChangeShapeType="1" noTextEdit="1"/>
          </p:cNvSpPr>
          <p:nvPr/>
        </p:nvSpPr>
        <p:spPr bwMode="auto">
          <a:xfrm>
            <a:off x="0" y="2286000"/>
            <a:ext cx="9144000" cy="2286000"/>
          </a:xfrm>
          <a:prstGeom prst="rect">
            <a:avLst/>
          </a:prstGeom>
        </p:spPr>
        <p:txBody>
          <a:bodyPr wrap="none" fromWordArt="1">
            <a:prstTxWarp prst="textDeflate">
              <a:avLst>
                <a:gd name="adj" fmla="val 26227"/>
              </a:avLst>
            </a:prstTxWarp>
          </a:bodyPr>
          <a:lstStyle/>
          <a:p>
            <a:pPr algn="ctr"/>
            <a:r>
              <a:rPr lang="en-US" sz="3600" kern="10" dirty="0">
                <a:ln w="9525">
                  <a:solidFill>
                    <a:srgbClr val="FF99CC"/>
                  </a:solidFill>
                  <a:round/>
                  <a:headEnd/>
                  <a:tailEnd/>
                </a:ln>
                <a:solidFill>
                  <a:schemeClr val="folHlink"/>
                </a:solidFill>
                <a:effectLst>
                  <a:outerShdw dist="107763" dir="18900000" algn="ctr" rotWithShape="0">
                    <a:srgbClr val="868686"/>
                  </a:outerShdw>
                </a:effectLst>
                <a:latin typeface="Impact"/>
              </a:rPr>
              <a:t>THANK YOU</a:t>
            </a: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4279"/>
                                        </p:tgtEl>
                                        <p:attrNameLst>
                                          <p:attrName>style.visibility</p:attrName>
                                        </p:attrNameLst>
                                      </p:cBhvr>
                                      <p:to>
                                        <p:strVal val="visible"/>
                                      </p:to>
                                    </p:set>
                                    <p:anim calcmode="lin" valueType="num">
                                      <p:cBhvr>
                                        <p:cTn id="7" dur="5000" fill="hold"/>
                                        <p:tgtEl>
                                          <p:spTgt spid="54279"/>
                                        </p:tgtEl>
                                        <p:attrNameLst>
                                          <p:attrName>ppt_w</p:attrName>
                                        </p:attrNameLst>
                                      </p:cBhvr>
                                      <p:tavLst>
                                        <p:tav tm="0" fmla="#ppt_w*sin(2.5*pi*$)">
                                          <p:val>
                                            <p:fltVal val="0"/>
                                          </p:val>
                                        </p:tav>
                                        <p:tav tm="100000">
                                          <p:val>
                                            <p:fltVal val="1"/>
                                          </p:val>
                                        </p:tav>
                                      </p:tavLst>
                                    </p:anim>
                                    <p:anim calcmode="lin" valueType="num">
                                      <p:cBhvr>
                                        <p:cTn id="8" dur="5000" fill="hold"/>
                                        <p:tgtEl>
                                          <p:spTgt spid="5427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0" y="214290"/>
            <a:ext cx="9144000" cy="6000792"/>
          </a:xfrm>
        </p:spPr>
        <p:txBody>
          <a:bodyPr>
            <a:normAutofit/>
          </a:bodyPr>
          <a:lstStyle/>
          <a:p>
            <a:pPr algn="ctr">
              <a:buNone/>
            </a:pPr>
            <a:r>
              <a:rPr lang="en-US" sz="3600" b="1" u="sng" dirty="0" smtClean="0">
                <a:latin typeface="Times New Roman" pitchFamily="18" charset="0"/>
                <a:cs typeface="Times New Roman" pitchFamily="18" charset="0"/>
              </a:rPr>
              <a:t>CLASSIFICATION OF REPERTORIES</a:t>
            </a:r>
          </a:p>
          <a:p>
            <a:pPr algn="ctr">
              <a:buNone/>
            </a:pPr>
            <a:endParaRPr lang="en-US" sz="3600" b="1" dirty="0" smtClean="0">
              <a:latin typeface="Times New Roman" pitchFamily="18" charset="0"/>
              <a:cs typeface="Times New Roman" pitchFamily="18" charset="0"/>
            </a:endParaRPr>
          </a:p>
          <a:p>
            <a:pPr>
              <a:buFont typeface="Wingdings" pitchFamily="2" charset="2"/>
              <a:buChar char="Ø"/>
            </a:pPr>
            <a:r>
              <a:rPr lang="en-US" sz="2400" b="1" dirty="0" smtClean="0">
                <a:latin typeface="Times New Roman" pitchFamily="18" charset="0"/>
                <a:cs typeface="Times New Roman" pitchFamily="18" charset="0"/>
              </a:rPr>
              <a:t>The number of repertories has been progressively increasing since the time of master Hahnemann. </a:t>
            </a:r>
            <a:r>
              <a:rPr lang="en-US" sz="2400" b="1" dirty="0" smtClean="0">
                <a:solidFill>
                  <a:srgbClr val="FF3300"/>
                </a:solidFill>
                <a:latin typeface="Times New Roman" pitchFamily="18" charset="0"/>
                <a:cs typeface="Times New Roman" pitchFamily="18" charset="0"/>
              </a:rPr>
              <a:t>Today there are more than 200  repertories available to the profession.</a:t>
            </a:r>
            <a:r>
              <a:rPr lang="en-US" sz="2400" b="1" dirty="0" smtClean="0">
                <a:latin typeface="Times New Roman" pitchFamily="18" charset="0"/>
                <a:cs typeface="Times New Roman" pitchFamily="18" charset="0"/>
              </a:rPr>
              <a:t> </a:t>
            </a:r>
          </a:p>
          <a:p>
            <a:pPr>
              <a:buNone/>
            </a:pPr>
            <a:endParaRPr lang="en-US" sz="2400" b="1" dirty="0" smtClean="0">
              <a:latin typeface="Times New Roman" pitchFamily="18" charset="0"/>
              <a:cs typeface="Times New Roman" pitchFamily="18" charset="0"/>
            </a:endParaRPr>
          </a:p>
          <a:p>
            <a:pPr>
              <a:buFont typeface="Wingdings" pitchFamily="2" charset="2"/>
              <a:buChar char="Ø"/>
            </a:pPr>
            <a:r>
              <a:rPr lang="en-US" sz="2400" b="1" dirty="0" smtClean="0">
                <a:latin typeface="Times New Roman" pitchFamily="18" charset="0"/>
                <a:cs typeface="Times New Roman" pitchFamily="18" charset="0"/>
              </a:rPr>
              <a:t>There are  various types of repertories, which can be  helpful for different purposes. Hence, it is  necessary to classify them, so that the busy  practitioner can utilize the right repertory at the  right time. </a:t>
            </a:r>
          </a:p>
          <a:p>
            <a:pPr>
              <a:buFont typeface="Wingdings" pitchFamily="2" charset="2"/>
              <a:buChar char="Ø"/>
            </a:pPr>
            <a:r>
              <a:rPr lang="en-US" sz="2400" b="1" dirty="0" smtClean="0">
                <a:latin typeface="Times New Roman" pitchFamily="18" charset="0"/>
                <a:cs typeface="Times New Roman" pitchFamily="18" charset="0"/>
              </a:rPr>
              <a:t>The repertories have been classified into different groups by different authors but The most comprehensible classification  as follows.</a:t>
            </a:r>
          </a:p>
        </p:txBody>
      </p:sp>
      <p:sp>
        <p:nvSpPr>
          <p:cNvPr id="2" name="Footer Placeholder 1"/>
          <p:cNvSpPr>
            <a:spLocks noGrp="1"/>
          </p:cNvSpPr>
          <p:nvPr>
            <p:ph type="ftr" sz="quarter" idx="11"/>
          </p:nvPr>
        </p:nvSpPr>
        <p:spPr/>
        <p:txBody>
          <a:bodyPr/>
          <a:lstStyle/>
          <a:p>
            <a:r>
              <a:rPr lang="en-IN" smtClean="0"/>
              <a:t>SARADA KRISHNA HOMOEOPATHIC MEDICAL COLLEGE, DEPARTMENT OF REPERTORY</a:t>
            </a:r>
            <a:endParaRPr lang="en-US"/>
          </a:p>
        </p:txBody>
      </p:sp>
    </p:spTree>
  </p:cSld>
  <p:clrMapOvr>
    <a:masterClrMapping/>
  </p:clrMapOvr>
  <p:transition advClick="0"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228600"/>
            <a:ext cx="8915400" cy="6629400"/>
          </a:xfrm>
        </p:spPr>
        <p:txBody>
          <a:bodyPr>
            <a:normAutofit/>
          </a:bodyPr>
          <a:lstStyle/>
          <a:p>
            <a:pPr>
              <a:buFontTx/>
              <a:buNone/>
            </a:pPr>
            <a:r>
              <a:rPr lang="en-US" sz="2800" b="1" i="1" u="sng" dirty="0" smtClean="0">
                <a:solidFill>
                  <a:srgbClr val="FF0000"/>
                </a:solidFill>
                <a:latin typeface="Times New Roman" pitchFamily="18" charset="0"/>
                <a:cs typeface="Times New Roman" pitchFamily="18" charset="0"/>
              </a:rPr>
              <a:t>1. BASED ON PHILOSOPHIC CONCEPT</a:t>
            </a:r>
          </a:p>
          <a:p>
            <a:pPr>
              <a:buFontTx/>
              <a:buNone/>
            </a:pPr>
            <a:r>
              <a:rPr lang="en-US" sz="2800" b="1" dirty="0" smtClean="0">
                <a:latin typeface="Times New Roman" pitchFamily="18" charset="0"/>
                <a:cs typeface="Times New Roman" pitchFamily="18" charset="0"/>
              </a:rPr>
              <a:t>		These repertories have distinctive principles of their own. Therefore cases have to be selected to fit them with the principles.</a:t>
            </a:r>
          </a:p>
          <a:p>
            <a:pPr>
              <a:buFontTx/>
              <a:buNone/>
            </a:pPr>
            <a:r>
              <a:rPr lang="en-US" sz="2800" b="1" dirty="0" smtClean="0">
                <a:latin typeface="Times New Roman" pitchFamily="18" charset="0"/>
                <a:cs typeface="Times New Roman" pitchFamily="18" charset="0"/>
              </a:rPr>
              <a:t>	(a) </a:t>
            </a:r>
            <a:r>
              <a:rPr lang="en-US" sz="2800" b="1" dirty="0" smtClean="0">
                <a:solidFill>
                  <a:srgbClr val="0000FF"/>
                </a:solidFill>
                <a:latin typeface="Times New Roman" pitchFamily="18" charset="0"/>
                <a:cs typeface="Times New Roman" pitchFamily="18" charset="0"/>
              </a:rPr>
              <a:t>Based on concept of generals to particulars</a:t>
            </a:r>
            <a:r>
              <a:rPr lang="en-US" sz="2800" b="1" dirty="0" smtClean="0">
                <a:latin typeface="Times New Roman" pitchFamily="18" charset="0"/>
                <a:cs typeface="Times New Roman" pitchFamily="18" charset="0"/>
              </a:rPr>
              <a:t>: </a:t>
            </a:r>
          </a:p>
          <a:p>
            <a:pPr>
              <a:buFontTx/>
              <a:buNone/>
            </a:pP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Here the generals are given prime importance follow characteristic particulars. E.g. Kent’s Repertory, Synthetic Repertory, </a:t>
            </a:r>
            <a:r>
              <a:rPr lang="en-US" sz="2800" b="1" dirty="0" err="1" smtClean="0">
                <a:latin typeface="Times New Roman" pitchFamily="18" charset="0"/>
                <a:cs typeface="Times New Roman" pitchFamily="18" charset="0"/>
              </a:rPr>
              <a:t>Kunzli’s</a:t>
            </a:r>
            <a:r>
              <a:rPr lang="en-US" sz="2800" b="1" dirty="0" smtClean="0">
                <a:latin typeface="Times New Roman" pitchFamily="18" charset="0"/>
                <a:cs typeface="Times New Roman" pitchFamily="18" charset="0"/>
              </a:rPr>
              <a:t> Repertory, Murphy’s Repertory, Synthesis Repertory, Complete Repertory etc...</a:t>
            </a:r>
          </a:p>
          <a:p>
            <a:pPr>
              <a:buFontTx/>
              <a:buNone/>
            </a:pPr>
            <a:r>
              <a:rPr lang="en-US" sz="2800" b="1" dirty="0" smtClean="0">
                <a:latin typeface="Times New Roman" pitchFamily="18" charset="0"/>
                <a:cs typeface="Times New Roman" pitchFamily="18" charset="0"/>
              </a:rPr>
              <a:t>	 (b) </a:t>
            </a:r>
            <a:r>
              <a:rPr lang="en-US" sz="2800" b="1" dirty="0" smtClean="0">
                <a:solidFill>
                  <a:srgbClr val="0000FF"/>
                </a:solidFill>
                <a:latin typeface="Times New Roman" pitchFamily="18" charset="0"/>
                <a:cs typeface="Times New Roman" pitchFamily="18" charset="0"/>
              </a:rPr>
              <a:t>Based on concept of particulars to generals</a:t>
            </a:r>
            <a:r>
              <a:rPr lang="en-US" sz="2800" b="1" dirty="0" smtClean="0">
                <a:latin typeface="Times New Roman" pitchFamily="18" charset="0"/>
                <a:cs typeface="Times New Roman" pitchFamily="18" charset="0"/>
              </a:rPr>
              <a:t>: On philosophic concept of totality, based on the </a:t>
            </a:r>
            <a:r>
              <a:rPr lang="en-US" sz="2800" b="1" i="1" dirty="0" smtClean="0">
                <a:latin typeface="Times New Roman" pitchFamily="18" charset="0"/>
                <a:cs typeface="Times New Roman" pitchFamily="18" charset="0"/>
              </a:rPr>
              <a:t>doctrine of analogy and concomitants.</a:t>
            </a:r>
            <a:r>
              <a:rPr lang="en-US" sz="2800" b="1" dirty="0" smtClean="0">
                <a:latin typeface="Times New Roman" pitchFamily="18" charset="0"/>
                <a:cs typeface="Times New Roman" pitchFamily="18" charset="0"/>
              </a:rPr>
              <a:t> E.g. </a:t>
            </a:r>
            <a:r>
              <a:rPr lang="en-US" sz="2800" b="1" dirty="0" err="1" smtClean="0">
                <a:latin typeface="Times New Roman" pitchFamily="18" charset="0"/>
                <a:cs typeface="Times New Roman" pitchFamily="18" charset="0"/>
              </a:rPr>
              <a:t>BTPB</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Boger’s</a:t>
            </a:r>
            <a:r>
              <a:rPr lang="en-US" sz="2800" b="1" dirty="0" smtClean="0">
                <a:latin typeface="Times New Roman" pitchFamily="18" charset="0"/>
                <a:cs typeface="Times New Roman" pitchFamily="18" charset="0"/>
              </a:rPr>
              <a:t> Repertory and synoptic key.</a:t>
            </a:r>
          </a:p>
        </p:txBody>
      </p:sp>
      <p:sp>
        <p:nvSpPr>
          <p:cNvPr id="2" name="Footer Placeholder 1"/>
          <p:cNvSpPr>
            <a:spLocks noGrp="1"/>
          </p:cNvSpPr>
          <p:nvPr>
            <p:ph type="ftr" sz="quarter" idx="11"/>
          </p:nvPr>
        </p:nvSpPr>
        <p:spPr/>
        <p:txBody>
          <a:bodyPr/>
          <a:lstStyle/>
          <a:p>
            <a:r>
              <a:rPr lang="en-IN" smtClean="0"/>
              <a:t>SARADA KRISHNA HOMOEOPATHIC MEDICAL COLLEGE, DEPARTMENT OF REPERTORY</a:t>
            </a:r>
            <a:endParaRPr lang="en-US"/>
          </a:p>
        </p:txBody>
      </p:sp>
    </p:spTree>
  </p:cSld>
  <p:clrMapOvr>
    <a:masterClrMapping/>
  </p:clrMapOvr>
  <p:transition advClick="0" advTm="5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0" y="228600"/>
            <a:ext cx="9144000" cy="6629400"/>
          </a:xfrm>
        </p:spPr>
        <p:txBody>
          <a:bodyPr/>
          <a:lstStyle/>
          <a:p>
            <a:pPr>
              <a:buFontTx/>
              <a:buNone/>
            </a:pPr>
            <a:r>
              <a:rPr lang="en-US" b="1" dirty="0" smtClean="0">
                <a:solidFill>
                  <a:srgbClr val="FF0000"/>
                </a:solidFill>
                <a:latin typeface="Times New Roman" pitchFamily="18" charset="0"/>
                <a:cs typeface="Times New Roman" pitchFamily="18" charset="0"/>
              </a:rPr>
              <a:t>2. </a:t>
            </a:r>
            <a:r>
              <a:rPr lang="en-US" b="1" i="1" u="sng" dirty="0" smtClean="0">
                <a:solidFill>
                  <a:srgbClr val="FF0000"/>
                </a:solidFill>
                <a:latin typeface="Times New Roman" pitchFamily="18" charset="0"/>
                <a:cs typeface="Times New Roman" pitchFamily="18" charset="0"/>
              </a:rPr>
              <a:t>REPERTORIES HAVING NO DISTINCTIVE PHILOSOPHY</a:t>
            </a:r>
          </a:p>
          <a:p>
            <a:pPr>
              <a:buFontTx/>
              <a:buNone/>
            </a:pPr>
            <a:r>
              <a:rPr lang="en-US" b="1" dirty="0" smtClean="0">
                <a:latin typeface="Times New Roman" pitchFamily="18" charset="0"/>
                <a:cs typeface="Times New Roman" pitchFamily="18" charset="0"/>
              </a:rPr>
              <a:t>	</a:t>
            </a:r>
          </a:p>
          <a:p>
            <a:pPr>
              <a:buFontTx/>
              <a:buNone/>
            </a:pPr>
            <a:r>
              <a:rPr lang="en-US" b="1" dirty="0" smtClean="0">
                <a:latin typeface="Times New Roman" pitchFamily="18" charset="0"/>
                <a:cs typeface="Times New Roman" pitchFamily="18" charset="0"/>
              </a:rPr>
              <a:t>		They are also called as </a:t>
            </a:r>
            <a:r>
              <a:rPr lang="en-US" b="1" dirty="0" smtClean="0">
                <a:solidFill>
                  <a:srgbClr val="0000FF"/>
                </a:solidFill>
                <a:latin typeface="Times New Roman" pitchFamily="18" charset="0"/>
                <a:cs typeface="Times New Roman" pitchFamily="18" charset="0"/>
              </a:rPr>
              <a:t>concordance repertories.</a:t>
            </a:r>
            <a:r>
              <a:rPr lang="en-US" b="1" dirty="0" smtClean="0">
                <a:latin typeface="Times New Roman" pitchFamily="18" charset="0"/>
                <a:cs typeface="Times New Roman" pitchFamily="18" charset="0"/>
              </a:rPr>
              <a:t> These repertories are mostly used for the purpose of reference and not for systematic repertorization. They help us refer to symptoms  without much variation in the language of </a:t>
            </a:r>
            <a:r>
              <a:rPr lang="en-US" b="1" dirty="0" err="1" smtClean="0">
                <a:latin typeface="Times New Roman" pitchFamily="18" charset="0"/>
                <a:cs typeface="Times New Roman" pitchFamily="18" charset="0"/>
              </a:rPr>
              <a:t>provers</a:t>
            </a:r>
            <a:r>
              <a:rPr lang="en-US" b="1" dirty="0" smtClean="0">
                <a:latin typeface="Times New Roman" pitchFamily="18" charset="0"/>
                <a:cs typeface="Times New Roman" pitchFamily="18" charset="0"/>
              </a:rPr>
              <a:t>. </a:t>
            </a:r>
          </a:p>
          <a:p>
            <a:pPr>
              <a:buFontTx/>
              <a:buNone/>
            </a:pPr>
            <a:r>
              <a:rPr lang="en-US" b="1" dirty="0" smtClean="0">
                <a:latin typeface="Times New Roman" pitchFamily="18" charset="0"/>
                <a:cs typeface="Times New Roman" pitchFamily="18" charset="0"/>
              </a:rPr>
              <a:t>		E.g. 	</a:t>
            </a:r>
            <a:r>
              <a:rPr lang="en-US" b="1" dirty="0" err="1" smtClean="0">
                <a:solidFill>
                  <a:srgbClr val="002060"/>
                </a:solidFill>
                <a:latin typeface="Times New Roman" pitchFamily="18" charset="0"/>
                <a:cs typeface="Times New Roman" pitchFamily="18" charset="0"/>
              </a:rPr>
              <a:t>Knerr’s</a:t>
            </a:r>
            <a:r>
              <a:rPr lang="en-US" b="1" dirty="0" smtClean="0">
                <a:solidFill>
                  <a:srgbClr val="002060"/>
                </a:solidFill>
                <a:latin typeface="Times New Roman" pitchFamily="18" charset="0"/>
                <a:cs typeface="Times New Roman" pitchFamily="18" charset="0"/>
              </a:rPr>
              <a:t> Repertory, </a:t>
            </a:r>
          </a:p>
          <a:p>
            <a:pPr>
              <a:buFontTx/>
              <a:buNone/>
            </a:pPr>
            <a:r>
              <a:rPr lang="en-US" b="1" dirty="0" smtClean="0">
                <a:solidFill>
                  <a:srgbClr val="002060"/>
                </a:solidFill>
                <a:latin typeface="Times New Roman" pitchFamily="18" charset="0"/>
                <a:cs typeface="Times New Roman" pitchFamily="18" charset="0"/>
              </a:rPr>
              <a:t>			Gentry’s Repertory.</a:t>
            </a:r>
          </a:p>
        </p:txBody>
      </p:sp>
      <p:sp>
        <p:nvSpPr>
          <p:cNvPr id="2" name="Footer Placeholder 1"/>
          <p:cNvSpPr>
            <a:spLocks noGrp="1"/>
          </p:cNvSpPr>
          <p:nvPr>
            <p:ph type="ftr" sz="quarter" idx="11"/>
          </p:nvPr>
        </p:nvSpPr>
        <p:spPr/>
        <p:txBody>
          <a:bodyPr/>
          <a:lstStyle/>
          <a:p>
            <a:r>
              <a:rPr lang="en-IN" smtClean="0"/>
              <a:t>SARADA KRISHNA HOMOEOPATHIC MEDICAL COLLEGE, DEPARTMENT OF REPERTORY</a:t>
            </a:r>
            <a:endParaRPr lang="en-US"/>
          </a:p>
        </p:txBody>
      </p:sp>
    </p:spTree>
  </p:cSld>
  <p:clrMapOvr>
    <a:masterClrMapping/>
  </p:clrMapOvr>
  <p:transition advClick="0" advTm="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5897563"/>
          </a:xfrm>
        </p:spPr>
        <p:txBody>
          <a:bodyPr>
            <a:normAutofit fontScale="92500" lnSpcReduction="20000"/>
          </a:bodyPr>
          <a:lstStyle/>
          <a:p>
            <a:pPr>
              <a:buNone/>
            </a:pPr>
            <a:r>
              <a:rPr lang="en-US" b="1" dirty="0" smtClean="0">
                <a:solidFill>
                  <a:srgbClr val="FF0000"/>
                </a:solidFill>
                <a:latin typeface="Times New Roman" pitchFamily="18" charset="0"/>
                <a:cs typeface="Times New Roman" pitchFamily="18" charset="0"/>
              </a:rPr>
              <a:t>3. </a:t>
            </a:r>
            <a:r>
              <a:rPr lang="en-US" b="1" u="sng" dirty="0" smtClean="0">
                <a:solidFill>
                  <a:srgbClr val="FF0000"/>
                </a:solidFill>
                <a:latin typeface="Times New Roman" pitchFamily="18" charset="0"/>
                <a:cs typeface="Times New Roman" pitchFamily="18" charset="0"/>
              </a:rPr>
              <a:t>CLINICAL REPERTORIES</a:t>
            </a:r>
          </a:p>
          <a:p>
            <a:pPr marL="0" indent="0">
              <a:buNone/>
            </a:pPr>
            <a:r>
              <a:rPr lang="en-US" b="1" dirty="0" smtClean="0">
                <a:latin typeface="Times New Roman" pitchFamily="18" charset="0"/>
                <a:cs typeface="Times New Roman" pitchFamily="18" charset="0"/>
              </a:rPr>
              <a:t>	</a:t>
            </a:r>
          </a:p>
          <a:p>
            <a:pPr marL="0" indent="0">
              <a:buNone/>
            </a:pPr>
            <a:r>
              <a:rPr lang="en-US" b="1" dirty="0" smtClean="0">
                <a:latin typeface="Times New Roman" pitchFamily="18" charset="0"/>
                <a:cs typeface="Times New Roman" pitchFamily="18" charset="0"/>
              </a:rPr>
              <a:t>	These repertories have many clinical rubrics under different systems and medicines are grouped against the name of disease.</a:t>
            </a:r>
          </a:p>
          <a:p>
            <a:pPr marL="0" indent="0">
              <a:buNone/>
            </a:pPr>
            <a:r>
              <a:rPr lang="en-US" b="1" dirty="0" smtClean="0">
                <a:latin typeface="Times New Roman" pitchFamily="18" charset="0"/>
                <a:cs typeface="Times New Roman" pitchFamily="18" charset="0"/>
              </a:rPr>
              <a:t>They are subdivided as follows:</a:t>
            </a:r>
          </a:p>
          <a:p>
            <a:pPr marL="0" indent="0">
              <a:buNone/>
            </a:pPr>
            <a:endParaRPr lang="en-US" b="1" dirty="0" smtClean="0">
              <a:latin typeface="Times New Roman" pitchFamily="18" charset="0"/>
              <a:cs typeface="Times New Roman" pitchFamily="18" charset="0"/>
            </a:endParaRPr>
          </a:p>
          <a:p>
            <a:pPr marL="0" indent="0">
              <a:buNone/>
            </a:pPr>
            <a:r>
              <a:rPr lang="en-US" b="1" u="sng" dirty="0" smtClean="0">
                <a:solidFill>
                  <a:srgbClr val="00B050"/>
                </a:solidFill>
                <a:latin typeface="Times New Roman" pitchFamily="18" charset="0"/>
                <a:cs typeface="Times New Roman" pitchFamily="18" charset="0"/>
              </a:rPr>
              <a:t>A. COVERING THE WHOLE BODY:</a:t>
            </a:r>
          </a:p>
          <a:p>
            <a:pPr marL="0" indent="0">
              <a:buNone/>
            </a:pPr>
            <a:r>
              <a:rPr lang="en-US" b="1" dirty="0" smtClean="0">
                <a:latin typeface="Times New Roman" pitchFamily="18" charset="0"/>
                <a:cs typeface="Times New Roman" pitchFamily="18" charset="0"/>
              </a:rPr>
              <a:t>  </a:t>
            </a:r>
          </a:p>
          <a:p>
            <a:pPr marL="0" indent="0">
              <a:buNone/>
            </a:pPr>
            <a:r>
              <a:rPr lang="en-US" b="1" dirty="0" smtClean="0">
                <a:latin typeface="Times New Roman" pitchFamily="18" charset="0"/>
                <a:cs typeface="Times New Roman" pitchFamily="18" charset="0"/>
              </a:rPr>
              <a:t>  For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:-Clinical repertory appended to               </a:t>
            </a:r>
          </a:p>
          <a:p>
            <a:pPr marL="0" indent="0">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Boericke’s Materia Medica and Clinical   </a:t>
            </a:r>
          </a:p>
          <a:p>
            <a:pPr marL="0" indent="0">
              <a:buNone/>
            </a:pPr>
            <a:r>
              <a:rPr lang="en-US" b="1" dirty="0">
                <a:solidFill>
                  <a:srgbClr val="002060"/>
                </a:solidFill>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                 Repertory by J.H .Clarke.</a:t>
            </a:r>
          </a:p>
          <a:p>
            <a:pPr marL="0" indent="0">
              <a:buNone/>
            </a:pPr>
            <a:r>
              <a:rPr lang="en-US" b="1" dirty="0" smtClean="0">
                <a:solidFill>
                  <a:srgbClr val="002060"/>
                </a:solidFill>
                <a:latin typeface="Times New Roman" pitchFamily="18" charset="0"/>
                <a:cs typeface="Times New Roman" pitchFamily="18" charset="0"/>
              </a:rPr>
              <a:t> </a:t>
            </a:r>
            <a:endParaRPr lang="en-US" b="1"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DEPARTMENT OF REPERTORY</a:t>
            </a:r>
            <a:endParaRPr lang="en-US"/>
          </a:p>
        </p:txBody>
      </p:sp>
    </p:spTree>
    <p:extLst>
      <p:ext uri="{BB962C8B-B14F-4D97-AF65-F5344CB8AC3E}">
        <p14:creationId xmlns:p14="http://schemas.microsoft.com/office/powerpoint/2010/main" val="61891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5973763"/>
          </a:xfrm>
        </p:spPr>
        <p:txBody>
          <a:bodyPr/>
          <a:lstStyle/>
          <a:p>
            <a:pPr>
              <a:buNone/>
            </a:pPr>
            <a:r>
              <a:rPr lang="en-US" b="1" dirty="0">
                <a:latin typeface="Times New Roman" pitchFamily="18" charset="0"/>
                <a:cs typeface="Times New Roman" pitchFamily="18" charset="0"/>
              </a:rPr>
              <a:t>b. They deal with the disease condition or a part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1.ON</a:t>
            </a:r>
            <a:r>
              <a:rPr lang="en-US" b="1" dirty="0" smtClean="0">
                <a:solidFill>
                  <a:srgbClr val="00B050"/>
                </a:solidFill>
                <a:latin typeface="Times New Roman" pitchFamily="18" charset="0"/>
                <a:cs typeface="Times New Roman" pitchFamily="18" charset="0"/>
              </a:rPr>
              <a:t> SPECIFIC PARTS:</a:t>
            </a:r>
          </a:p>
          <a:p>
            <a:r>
              <a:rPr lang="en-US" b="1" dirty="0" err="1" smtClean="0">
                <a:solidFill>
                  <a:srgbClr val="002060"/>
                </a:solidFill>
                <a:latin typeface="Times New Roman" pitchFamily="18" charset="0"/>
                <a:cs typeface="Times New Roman" pitchFamily="18" charset="0"/>
              </a:rPr>
              <a:t>Berridges</a:t>
            </a:r>
            <a:r>
              <a:rPr lang="en-US" b="1" dirty="0" smtClean="0">
                <a:solidFill>
                  <a:srgbClr val="002060"/>
                </a:solidFill>
                <a:latin typeface="Times New Roman" pitchFamily="18" charset="0"/>
                <a:cs typeface="Times New Roman" pitchFamily="18" charset="0"/>
              </a:rPr>
              <a:t> eye</a:t>
            </a:r>
          </a:p>
          <a:p>
            <a:r>
              <a:rPr lang="en-US" b="1" dirty="0" err="1" smtClean="0">
                <a:solidFill>
                  <a:srgbClr val="002060"/>
                </a:solidFill>
                <a:latin typeface="Times New Roman" pitchFamily="18" charset="0"/>
                <a:cs typeface="Times New Roman" pitchFamily="18" charset="0"/>
              </a:rPr>
              <a:t>Morgans</a:t>
            </a:r>
            <a:r>
              <a:rPr lang="en-US" b="1" dirty="0" smtClean="0">
                <a:solidFill>
                  <a:srgbClr val="002060"/>
                </a:solidFill>
                <a:latin typeface="Times New Roman" pitchFamily="18" charset="0"/>
                <a:cs typeface="Times New Roman" pitchFamily="18" charset="0"/>
              </a:rPr>
              <a:t> urinary organs</a:t>
            </a:r>
          </a:p>
          <a:p>
            <a:r>
              <a:rPr lang="en-US" b="1" dirty="0" err="1" smtClean="0">
                <a:solidFill>
                  <a:srgbClr val="002060"/>
                </a:solidFill>
                <a:latin typeface="Times New Roman" pitchFamily="18" charset="0"/>
                <a:cs typeface="Times New Roman" pitchFamily="18" charset="0"/>
              </a:rPr>
              <a:t>Mintons</a:t>
            </a:r>
            <a:r>
              <a:rPr lang="en-US" b="1" dirty="0" smtClean="0">
                <a:solidFill>
                  <a:srgbClr val="002060"/>
                </a:solidFill>
                <a:latin typeface="Times New Roman" pitchFamily="18" charset="0"/>
                <a:cs typeface="Times New Roman" pitchFamily="18" charset="0"/>
              </a:rPr>
              <a:t> uterus</a:t>
            </a:r>
          </a:p>
          <a:p>
            <a:pPr marL="0" indent="0">
              <a:buNone/>
            </a:pPr>
            <a:r>
              <a:rPr lang="en-US" b="1" dirty="0" smtClean="0">
                <a:latin typeface="Times New Roman" pitchFamily="18" charset="0"/>
                <a:cs typeface="Times New Roman" pitchFamily="18" charset="0"/>
              </a:rPr>
              <a:t>    </a:t>
            </a:r>
            <a:r>
              <a:rPr lang="en-US" b="1" dirty="0" err="1" smtClean="0">
                <a:solidFill>
                  <a:srgbClr val="00B050"/>
                </a:solidFill>
                <a:latin typeface="Times New Roman" pitchFamily="18" charset="0"/>
                <a:cs typeface="Times New Roman" pitchFamily="18" charset="0"/>
              </a:rPr>
              <a:t>2.ON</a:t>
            </a:r>
            <a:r>
              <a:rPr lang="en-US" b="1" dirty="0" smtClean="0">
                <a:solidFill>
                  <a:srgbClr val="00B050"/>
                </a:solidFill>
                <a:latin typeface="Times New Roman" pitchFamily="18" charset="0"/>
                <a:cs typeface="Times New Roman" pitchFamily="18" charset="0"/>
              </a:rPr>
              <a:t> CLINICAL CONDITIONS: </a:t>
            </a:r>
          </a:p>
          <a:p>
            <a:r>
              <a:rPr lang="en-US" b="1" dirty="0" smtClean="0">
                <a:solidFill>
                  <a:srgbClr val="002060"/>
                </a:solidFill>
                <a:latin typeface="Times New Roman" pitchFamily="18" charset="0"/>
                <a:cs typeface="Times New Roman" pitchFamily="18" charset="0"/>
              </a:rPr>
              <a:t>Robert’s Rheumatic Remedies</a:t>
            </a:r>
          </a:p>
          <a:p>
            <a:r>
              <a:rPr lang="en-US" b="1" dirty="0" smtClean="0">
                <a:solidFill>
                  <a:srgbClr val="002060"/>
                </a:solidFill>
                <a:latin typeface="Times New Roman" pitchFamily="18" charset="0"/>
                <a:cs typeface="Times New Roman" pitchFamily="18" charset="0"/>
              </a:rPr>
              <a:t>Bell’s </a:t>
            </a:r>
            <a:r>
              <a:rPr lang="en-US" b="1" dirty="0" err="1" smtClean="0">
                <a:solidFill>
                  <a:srgbClr val="002060"/>
                </a:solidFill>
                <a:latin typeface="Times New Roman" pitchFamily="18" charset="0"/>
                <a:cs typeface="Times New Roman" pitchFamily="18" charset="0"/>
              </a:rPr>
              <a:t>Diarrhoea</a:t>
            </a:r>
            <a:endParaRPr lang="en-US" b="1" dirty="0" smtClean="0">
              <a:solidFill>
                <a:srgbClr val="002060"/>
              </a:solidFill>
              <a:latin typeface="Times New Roman" pitchFamily="18" charset="0"/>
              <a:cs typeface="Times New Roman" pitchFamily="18" charset="0"/>
            </a:endParaRPr>
          </a:p>
          <a:p>
            <a:r>
              <a:rPr lang="en-US" b="1" dirty="0" smtClean="0">
                <a:solidFill>
                  <a:srgbClr val="002060"/>
                </a:solidFill>
                <a:latin typeface="Times New Roman" pitchFamily="18" charset="0"/>
                <a:cs typeface="Times New Roman" pitchFamily="18" charset="0"/>
              </a:rPr>
              <a:t>Allen’s Repertory of Intermittent Fever</a:t>
            </a:r>
            <a:endParaRPr lang="en-US" b="1"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DEPARTMENT OF REPERTORY</a:t>
            </a:r>
            <a:endParaRPr lang="en-US"/>
          </a:p>
        </p:txBody>
      </p:sp>
    </p:spTree>
    <p:extLst>
      <p:ext uri="{BB962C8B-B14F-4D97-AF65-F5344CB8AC3E}">
        <p14:creationId xmlns:p14="http://schemas.microsoft.com/office/powerpoint/2010/main" val="424840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lstStyle/>
          <a:p>
            <a:pPr>
              <a:buNone/>
            </a:pPr>
            <a:r>
              <a:rPr lang="en-US" b="1" dirty="0" smtClean="0">
                <a:solidFill>
                  <a:srgbClr val="FF0000"/>
                </a:solidFill>
                <a:latin typeface="Times New Roman" pitchFamily="18" charset="0"/>
                <a:cs typeface="Times New Roman" pitchFamily="18" charset="0"/>
              </a:rPr>
              <a:t>4.CARD REPERTORIES</a:t>
            </a:r>
          </a:p>
          <a:p>
            <a:pPr marL="0" indent="0">
              <a:buNone/>
            </a:pPr>
            <a:r>
              <a:rPr lang="en-US" b="1" dirty="0" smtClean="0">
                <a:latin typeface="Times New Roman" pitchFamily="18" charset="0"/>
                <a:cs typeface="Times New Roman" pitchFamily="18" charset="0"/>
              </a:rPr>
              <a:t>	Slips of cards arranged systematically facilitate the work of finding out remedies. </a:t>
            </a:r>
            <a:r>
              <a:rPr lang="en-US" b="1" dirty="0">
                <a:latin typeface="Times New Roman" pitchFamily="18" charset="0"/>
                <a:cs typeface="Times New Roman" pitchFamily="18" charset="0"/>
              </a:rPr>
              <a:t>M</a:t>
            </a:r>
            <a:r>
              <a:rPr lang="en-US" b="1" dirty="0" smtClean="0">
                <a:latin typeface="Times New Roman" pitchFamily="18" charset="0"/>
                <a:cs typeface="Times New Roman" pitchFamily="18" charset="0"/>
              </a:rPr>
              <a:t>ostly it consists of punched cards.</a:t>
            </a:r>
          </a:p>
          <a:p>
            <a:pPr marL="0" indent="0">
              <a:buNone/>
            </a:pPr>
            <a:r>
              <a:rPr lang="en-US" b="1" dirty="0" err="1" smtClean="0">
                <a:solidFill>
                  <a:srgbClr val="002060"/>
                </a:solidFill>
                <a:latin typeface="Times New Roman" pitchFamily="18" charset="0"/>
                <a:cs typeface="Times New Roman" pitchFamily="18" charset="0"/>
              </a:rPr>
              <a:t>Eg</a:t>
            </a:r>
            <a:r>
              <a:rPr lang="en-US" b="1" dirty="0" smtClean="0">
                <a:solidFill>
                  <a:srgbClr val="002060"/>
                </a:solidFill>
                <a:latin typeface="Times New Roman" pitchFamily="18" charset="0"/>
                <a:cs typeface="Times New Roman" pitchFamily="18" charset="0"/>
              </a:rPr>
              <a:t>:-</a:t>
            </a:r>
          </a:p>
          <a:p>
            <a:r>
              <a:rPr lang="en-US" b="1" dirty="0" smtClean="0">
                <a:solidFill>
                  <a:srgbClr val="002060"/>
                </a:solidFill>
                <a:latin typeface="Times New Roman" pitchFamily="18" charset="0"/>
                <a:cs typeface="Times New Roman" pitchFamily="18" charset="0"/>
              </a:rPr>
              <a:t>Kishore ‘s card repertory</a:t>
            </a:r>
          </a:p>
          <a:p>
            <a:r>
              <a:rPr lang="en-US" b="1" dirty="0" err="1" smtClean="0">
                <a:solidFill>
                  <a:srgbClr val="002060"/>
                </a:solidFill>
                <a:latin typeface="Times New Roman" pitchFamily="18" charset="0"/>
                <a:cs typeface="Times New Roman" pitchFamily="18" charset="0"/>
              </a:rPr>
              <a:t>Boger’s</a:t>
            </a:r>
            <a:r>
              <a:rPr lang="en-US" b="1" dirty="0" smtClean="0">
                <a:solidFill>
                  <a:srgbClr val="002060"/>
                </a:solidFill>
                <a:latin typeface="Times New Roman" pitchFamily="18" charset="0"/>
                <a:cs typeface="Times New Roman" pitchFamily="18" charset="0"/>
              </a:rPr>
              <a:t> card index</a:t>
            </a:r>
          </a:p>
          <a:p>
            <a:r>
              <a:rPr lang="en-US" b="1" dirty="0" smtClean="0">
                <a:solidFill>
                  <a:srgbClr val="002060"/>
                </a:solidFill>
                <a:latin typeface="Times New Roman" pitchFamily="18" charset="0"/>
                <a:cs typeface="Times New Roman" pitchFamily="18" charset="0"/>
              </a:rPr>
              <a:t>Fields card repertory </a:t>
            </a:r>
          </a:p>
          <a:p>
            <a:r>
              <a:rPr lang="en-US" b="1" dirty="0" err="1" smtClean="0">
                <a:solidFill>
                  <a:srgbClr val="002060"/>
                </a:solidFill>
                <a:latin typeface="Times New Roman" pitchFamily="18" charset="0"/>
                <a:cs typeface="Times New Roman" pitchFamily="18" charset="0"/>
              </a:rPr>
              <a:t>P.Sankaran</a:t>
            </a:r>
            <a:r>
              <a:rPr lang="en-US" b="1" dirty="0" smtClean="0">
                <a:solidFill>
                  <a:srgbClr val="002060"/>
                </a:solidFill>
                <a:latin typeface="Times New Roman" pitchFamily="18" charset="0"/>
                <a:cs typeface="Times New Roman" pitchFamily="18" charset="0"/>
              </a:rPr>
              <a:t> ‘s card repertory</a:t>
            </a:r>
          </a:p>
          <a:p>
            <a:r>
              <a:rPr lang="en-US" b="1" dirty="0" smtClean="0">
                <a:solidFill>
                  <a:srgbClr val="002060"/>
                </a:solidFill>
                <a:latin typeface="Times New Roman" pitchFamily="18" charset="0"/>
                <a:cs typeface="Times New Roman" pitchFamily="18" charset="0"/>
              </a:rPr>
              <a:t>Sharma’s card repertory</a:t>
            </a:r>
          </a:p>
          <a:p>
            <a:pPr marL="0" indent="0">
              <a:buNone/>
            </a:pPr>
            <a:endParaRPr lang="en-US"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DEPARTMENT OF REPERTORY</a:t>
            </a:r>
            <a:endParaRPr lang="en-US"/>
          </a:p>
        </p:txBody>
      </p:sp>
    </p:spTree>
    <p:extLst>
      <p:ext uri="{BB962C8B-B14F-4D97-AF65-F5344CB8AC3E}">
        <p14:creationId xmlns:p14="http://schemas.microsoft.com/office/powerpoint/2010/main" val="3769192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42918"/>
            <a:ext cx="8305800" cy="5483245"/>
          </a:xfrm>
        </p:spPr>
        <p:txBody>
          <a:bodyPr>
            <a:normAutofit fontScale="92500" lnSpcReduction="20000"/>
          </a:bodyPr>
          <a:lstStyle/>
          <a:p>
            <a:pPr>
              <a:buNone/>
            </a:pPr>
            <a:r>
              <a:rPr lang="en-US" b="1" dirty="0" smtClean="0">
                <a:solidFill>
                  <a:srgbClr val="FF0000"/>
                </a:solidFill>
                <a:latin typeface="Times New Roman" pitchFamily="18" charset="0"/>
                <a:cs typeface="Times New Roman" pitchFamily="18" charset="0"/>
              </a:rPr>
              <a:t>5. MECHANICALLY AIDED REPERTORIES</a:t>
            </a:r>
          </a:p>
          <a:p>
            <a:pPr marL="0" indent="0">
              <a:buNone/>
            </a:pPr>
            <a:r>
              <a:rPr lang="en-US" b="1" dirty="0" smtClean="0">
                <a:latin typeface="Times New Roman" pitchFamily="18" charset="0"/>
                <a:cs typeface="Times New Roman" pitchFamily="18" charset="0"/>
              </a:rPr>
              <a:t>	</a:t>
            </a:r>
          </a:p>
          <a:p>
            <a:pPr marL="0" indent="0">
              <a:buNone/>
            </a:pPr>
            <a:r>
              <a:rPr lang="en-US" b="1" dirty="0" smtClean="0">
                <a:latin typeface="Times New Roman" pitchFamily="18" charset="0"/>
                <a:cs typeface="Times New Roman" pitchFamily="18" charset="0"/>
              </a:rPr>
              <a:t>	To </a:t>
            </a:r>
            <a:r>
              <a:rPr lang="en-US" b="1" dirty="0" err="1" smtClean="0">
                <a:latin typeface="Times New Roman" pitchFamily="18" charset="0"/>
                <a:cs typeface="Times New Roman" pitchFamily="18" charset="0"/>
              </a:rPr>
              <a:t>faciliate</a:t>
            </a:r>
            <a:r>
              <a:rPr lang="en-US" b="1" dirty="0" smtClean="0">
                <a:latin typeface="Times New Roman" pitchFamily="18" charset="0"/>
                <a:cs typeface="Times New Roman" pitchFamily="18" charset="0"/>
              </a:rPr>
              <a:t> and expedite the work of repertorisation ,mechanical devices were added to the field of repertory.</a:t>
            </a:r>
          </a:p>
          <a:p>
            <a:pPr marL="0" indent="0">
              <a:buNone/>
            </a:pPr>
            <a:r>
              <a:rPr lang="en-US" b="1" dirty="0" smtClean="0">
                <a:latin typeface="Times New Roman" pitchFamily="18" charset="0"/>
                <a:cs typeface="Times New Roman" pitchFamily="18" charset="0"/>
              </a:rPr>
              <a:t>Some computer repertories are:</a:t>
            </a:r>
          </a:p>
          <a:p>
            <a:r>
              <a:rPr lang="en-US" b="1" dirty="0" smtClean="0">
                <a:solidFill>
                  <a:srgbClr val="002060"/>
                </a:solidFill>
                <a:latin typeface="Times New Roman" pitchFamily="18" charset="0"/>
                <a:cs typeface="Times New Roman" pitchFamily="18" charset="0"/>
              </a:rPr>
              <a:t>CARA</a:t>
            </a:r>
          </a:p>
          <a:p>
            <a:r>
              <a:rPr lang="en-US" b="1" dirty="0" smtClean="0">
                <a:solidFill>
                  <a:srgbClr val="002060"/>
                </a:solidFill>
                <a:latin typeface="Times New Roman" pitchFamily="18" charset="0"/>
                <a:cs typeface="Times New Roman" pitchFamily="18" charset="0"/>
              </a:rPr>
              <a:t>RADAR</a:t>
            </a:r>
          </a:p>
          <a:p>
            <a:r>
              <a:rPr lang="en-US" b="1" dirty="0" smtClean="0">
                <a:solidFill>
                  <a:srgbClr val="002060"/>
                </a:solidFill>
                <a:latin typeface="Times New Roman" pitchFamily="18" charset="0"/>
                <a:cs typeface="Times New Roman" pitchFamily="18" charset="0"/>
              </a:rPr>
              <a:t>Organon 96</a:t>
            </a:r>
          </a:p>
          <a:p>
            <a:r>
              <a:rPr lang="en-US" b="1" dirty="0" smtClean="0">
                <a:solidFill>
                  <a:srgbClr val="002060"/>
                </a:solidFill>
                <a:latin typeface="Times New Roman" pitchFamily="18" charset="0"/>
                <a:cs typeface="Times New Roman" pitchFamily="18" charset="0"/>
              </a:rPr>
              <a:t>Mac repertory</a:t>
            </a:r>
          </a:p>
          <a:p>
            <a:r>
              <a:rPr lang="en-US" b="1" dirty="0" smtClean="0">
                <a:solidFill>
                  <a:srgbClr val="002060"/>
                </a:solidFill>
                <a:latin typeface="Times New Roman" pitchFamily="18" charset="0"/>
                <a:cs typeface="Times New Roman" pitchFamily="18" charset="0"/>
              </a:rPr>
              <a:t>Dolphin </a:t>
            </a:r>
          </a:p>
          <a:p>
            <a:r>
              <a:rPr lang="en-US" b="1" dirty="0" err="1" smtClean="0">
                <a:solidFill>
                  <a:srgbClr val="002060"/>
                </a:solidFill>
                <a:latin typeface="Times New Roman" pitchFamily="18" charset="0"/>
                <a:cs typeface="Times New Roman" pitchFamily="18" charset="0"/>
              </a:rPr>
              <a:t>Hompath</a:t>
            </a:r>
            <a:endParaRPr lang="en-US" b="1"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SARADA KRISHNA HOMOEOPATHIC MEDICAL COLLEGE, DEPARTMENT OF REPERTORY</a:t>
            </a:r>
            <a:endParaRPr lang="en-US"/>
          </a:p>
        </p:txBody>
      </p:sp>
    </p:spTree>
    <p:extLst>
      <p:ext uri="{BB962C8B-B14F-4D97-AF65-F5344CB8AC3E}">
        <p14:creationId xmlns:p14="http://schemas.microsoft.com/office/powerpoint/2010/main" val="3338888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References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A reference to repertories for homoeopathic students-Dr. SIJU .P.V </a:t>
            </a:r>
          </a:p>
          <a:p>
            <a:r>
              <a:rPr lang="en-US" b="1" dirty="0" smtClean="0">
                <a:latin typeface="Times New Roman" pitchFamily="18" charset="0"/>
                <a:cs typeface="Times New Roman" pitchFamily="18" charset="0"/>
              </a:rPr>
              <a:t>Essentials of repertorisation-</a:t>
            </a:r>
            <a:r>
              <a:rPr lang="en-US" b="1" dirty="0" err="1" smtClean="0">
                <a:latin typeface="Times New Roman" pitchFamily="18" charset="0"/>
                <a:cs typeface="Times New Roman" pitchFamily="18" charset="0"/>
              </a:rPr>
              <a:t>Dr.SHASHI</a:t>
            </a:r>
            <a:r>
              <a:rPr lang="en-US" b="1" dirty="0" smtClean="0">
                <a:latin typeface="Times New Roman" pitchFamily="18" charset="0"/>
                <a:cs typeface="Times New Roman" pitchFamily="18" charset="0"/>
              </a:rPr>
              <a:t> KANT TIWARI</a:t>
            </a:r>
          </a:p>
          <a:p>
            <a:r>
              <a:rPr lang="en-US" b="1" dirty="0" smtClean="0">
                <a:latin typeface="Times New Roman" pitchFamily="18" charset="0"/>
                <a:cs typeface="Times New Roman" pitchFamily="18" charset="0"/>
              </a:rPr>
              <a:t>Repertory of </a:t>
            </a:r>
            <a:r>
              <a:rPr lang="en-US" b="1" dirty="0" err="1" smtClean="0">
                <a:latin typeface="Times New Roman" pitchFamily="18" charset="0"/>
                <a:cs typeface="Times New Roman" pitchFamily="18" charset="0"/>
              </a:rPr>
              <a:t>Hering’s</a:t>
            </a:r>
            <a:r>
              <a:rPr lang="en-US" b="1" dirty="0" smtClean="0">
                <a:latin typeface="Times New Roman" pitchFamily="18" charset="0"/>
                <a:cs typeface="Times New Roman" pitchFamily="18" charset="0"/>
              </a:rPr>
              <a:t> Guiding symptoms of Materia Medica-</a:t>
            </a:r>
            <a:r>
              <a:rPr lang="en-US" b="1" dirty="0" err="1" smtClean="0">
                <a:latin typeface="Times New Roman" pitchFamily="18" charset="0"/>
                <a:cs typeface="Times New Roman" pitchFamily="18" charset="0"/>
              </a:rPr>
              <a:t>jahr</a:t>
            </a:r>
            <a:r>
              <a:rPr lang="en-US" b="1" dirty="0" smtClean="0">
                <a:latin typeface="Times New Roman" pitchFamily="18" charset="0"/>
                <a:cs typeface="Times New Roman" pitchFamily="18" charset="0"/>
              </a:rPr>
              <a:t> repertory.</a:t>
            </a:r>
          </a:p>
          <a:p>
            <a:endParaRPr lang="en-US" dirty="0" smtClean="0">
              <a:latin typeface="Times New Roman" pitchFamily="18" charset="0"/>
              <a:cs typeface="Times New Roman" pitchFamily="18" charset="0"/>
            </a:endParaRPr>
          </a:p>
          <a:p>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293</Words>
  <Application>Microsoft Office PowerPoint</Application>
  <PresentationFormat>On-screen Show (4:3)</PresentationFormat>
  <Paragraphs>75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Impact</vt:lpstr>
      <vt:lpstr>Times New Roman</vt:lpstr>
      <vt:lpstr>Wingdings</vt:lpstr>
      <vt:lpstr>Office Theme</vt:lpstr>
      <vt:lpstr>CLASSIFICATION   OF   REPERTORIES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Lib Lab One</cp:lastModifiedBy>
  <cp:revision>19</cp:revision>
  <dcterms:created xsi:type="dcterms:W3CDTF">2006-08-16T00:00:00Z</dcterms:created>
  <dcterms:modified xsi:type="dcterms:W3CDTF">2020-11-24T11:17:07Z</dcterms:modified>
</cp:coreProperties>
</file>